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dley" panose="020B0604020202020204" charset="0"/>
      <p:regular r:id="rId29"/>
      <p:italic r:id="rId30"/>
    </p:embeddedFont>
    <p:embeddedFont>
      <p:font typeface="Gill Sans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4664"/>
  </p:normalViewPr>
  <p:slideViewPr>
    <p:cSldViewPr snapToGrid="0">
      <p:cViewPr varScale="1">
        <p:scale>
          <a:sx n="108" d="100"/>
          <a:sy n="108" d="100"/>
        </p:scale>
        <p:origin x="9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83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3" Type="http://schemas.openxmlformats.org/officeDocument/2006/relationships/image" Target="../media/image33.jp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11" Type="http://schemas.openxmlformats.org/officeDocument/2006/relationships/image" Target="../media/image31.jpg"/><Relationship Id="rId5" Type="http://schemas.openxmlformats.org/officeDocument/2006/relationships/image" Target="../media/image27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Welcome to ICSE 2020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79564" y="1981663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“</a:t>
            </a:r>
            <a:r>
              <a:rPr lang="en" sz="3600" b="1" dirty="0" smtClean="0"/>
              <a:t>We Thank </a:t>
            </a:r>
            <a:r>
              <a:rPr lang="en" sz="3600" b="1" dirty="0"/>
              <a:t>the ICSE 2020</a:t>
            </a:r>
            <a:br>
              <a:rPr lang="en" sz="3600" b="1" dirty="0"/>
            </a:br>
            <a:r>
              <a:rPr lang="en" sz="3600" b="1" dirty="0"/>
              <a:t>Organizing Committee”</a:t>
            </a:r>
            <a:endParaRPr sz="3600" b="1" dirty="0"/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68" y="4153340"/>
            <a:ext cx="1122694" cy="14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36" y="4153340"/>
            <a:ext cx="938056" cy="13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488662" y="431952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Gregg Rothermel</a:t>
            </a:r>
          </a:p>
          <a:p>
            <a:r>
              <a:rPr lang="en-US" sz="1200" dirty="0"/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352830" y="437759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Doo-Hwan Bae</a:t>
            </a:r>
          </a:p>
          <a:p>
            <a:r>
              <a:rPr lang="en-US" sz="1200" dirty="0"/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2" y="1370977"/>
            <a:ext cx="611176" cy="6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2129112"/>
            <a:ext cx="629793" cy="9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3207343"/>
            <a:ext cx="611177" cy="8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54773" y="142426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Jane Cleland-Huang</a:t>
            </a:r>
          </a:p>
          <a:p>
            <a:r>
              <a:rPr lang="en-US" sz="1200" dirty="0"/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54773" y="237180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Darko </a:t>
            </a:r>
            <a:r>
              <a:rPr lang="en-US" sz="1200" dirty="0" err="1"/>
              <a:t>Marinov</a:t>
            </a:r>
            <a:endParaRPr lang="en-US" sz="1200" dirty="0"/>
          </a:p>
          <a:p>
            <a:r>
              <a:rPr lang="en-US" sz="1200" dirty="0"/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257672" y="3332989"/>
            <a:ext cx="16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Lori Pollock</a:t>
            </a:r>
          </a:p>
          <a:p>
            <a:r>
              <a:rPr lang="en-US" sz="1200" dirty="0"/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" y="4178843"/>
            <a:ext cx="653046" cy="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506035" y="5093128"/>
            <a:ext cx="652343" cy="9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191640" y="1334264"/>
            <a:ext cx="669640" cy="7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2314467"/>
            <a:ext cx="670219" cy="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1" y="3305278"/>
            <a:ext cx="669638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288027" y="429131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Miryung</a:t>
            </a:r>
            <a:r>
              <a:rPr lang="en-US" sz="1200" dirty="0"/>
              <a:t> Kim</a:t>
            </a:r>
          </a:p>
          <a:p>
            <a:r>
              <a:rPr lang="en-US" sz="1200" dirty="0"/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259168" y="521810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 Le</a:t>
            </a:r>
          </a:p>
          <a:p>
            <a:r>
              <a:rPr lang="en-US" sz="1200" dirty="0"/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45476" y="1484867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Steve Cha</a:t>
            </a:r>
          </a:p>
          <a:p>
            <a:r>
              <a:rPr lang="en-US" sz="1200" dirty="0"/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45476" y="2390162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Jang-</a:t>
            </a:r>
            <a:r>
              <a:rPr lang="en-US" sz="1200" dirty="0" err="1"/>
              <a:t>Eui</a:t>
            </a:r>
            <a:r>
              <a:rPr lang="en-US" sz="1200" dirty="0"/>
              <a:t> Hong</a:t>
            </a:r>
          </a:p>
          <a:p>
            <a:r>
              <a:rPr lang="en-US" sz="1200" dirty="0"/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8069" y="3412945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Byungjeong</a:t>
            </a:r>
            <a:r>
              <a:rPr lang="en-US" sz="1200" dirty="0"/>
              <a:t> Lee</a:t>
            </a:r>
          </a:p>
          <a:p>
            <a:r>
              <a:rPr lang="en-US" sz="1200" dirty="0"/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273015" y="1309040"/>
            <a:ext cx="685800" cy="9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273015" y="3304463"/>
            <a:ext cx="672698" cy="8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290188" y="2305497"/>
            <a:ext cx="691516" cy="9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4363981"/>
            <a:ext cx="686119" cy="7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008069" y="446900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In-Young </a:t>
            </a:r>
            <a:r>
              <a:rPr lang="en-US" sz="1200" dirty="0" err="1"/>
              <a:t>Ko</a:t>
            </a:r>
            <a:endParaRPr lang="en-US" sz="1200" dirty="0"/>
          </a:p>
          <a:p>
            <a:r>
              <a:rPr lang="en-US" sz="1200" dirty="0"/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54660" y="149102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Moonzoo</a:t>
            </a:r>
            <a:r>
              <a:rPr lang="en-US" sz="1200" dirty="0"/>
              <a:t> Kim</a:t>
            </a:r>
          </a:p>
          <a:p>
            <a:r>
              <a:rPr lang="en-US" sz="1200" dirty="0"/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46385" y="2455061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Shin </a:t>
            </a:r>
            <a:r>
              <a:rPr lang="en-US" sz="1200" dirty="0" err="1"/>
              <a:t>Yoo</a:t>
            </a:r>
            <a:endParaRPr lang="en-US" sz="1200" dirty="0"/>
          </a:p>
          <a:p>
            <a:r>
              <a:rPr lang="en-US" sz="1200" dirty="0"/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6385" y="344159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Willem </a:t>
            </a:r>
            <a:r>
              <a:rPr lang="en-US" sz="1200" dirty="0" err="1"/>
              <a:t>Visser</a:t>
            </a:r>
            <a:endParaRPr lang="en-US" sz="1200" dirty="0"/>
          </a:p>
          <a:p>
            <a:r>
              <a:rPr lang="en-US" sz="1200" dirty="0"/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7010616" y="437822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Sungwon</a:t>
            </a:r>
            <a:r>
              <a:rPr lang="en-US" sz="1200" dirty="0"/>
              <a:t> Kang</a:t>
            </a:r>
          </a:p>
          <a:p>
            <a:r>
              <a:rPr lang="en-US" sz="1200" dirty="0"/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3921187" y="545733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Amy </a:t>
            </a:r>
            <a:r>
              <a:rPr lang="en-US" sz="1200" dirty="0" err="1"/>
              <a:t>Ko</a:t>
            </a:r>
            <a:endParaRPr lang="en-US" sz="1200" dirty="0"/>
          </a:p>
          <a:p>
            <a:r>
              <a:rPr lang="en-US" sz="1200" dirty="0"/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685" y="4246759"/>
            <a:ext cx="650554" cy="8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86" y="5338843"/>
            <a:ext cx="725777" cy="7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“</a:t>
            </a:r>
            <a:r>
              <a:rPr lang="en" sz="2400" b="1" dirty="0" smtClean="0"/>
              <a:t>We Thank </a:t>
            </a:r>
            <a:r>
              <a:rPr lang="en" sz="2400" b="1" dirty="0"/>
              <a:t>the ICSE </a:t>
            </a:r>
            <a:r>
              <a:rPr lang="en" sz="2400" b="1" dirty="0" smtClean="0"/>
              <a:t>2020 Organizing Committee”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05226" y="150194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Seok-Won Lee</a:t>
            </a:r>
          </a:p>
          <a:p>
            <a:r>
              <a:rPr lang="en-US" sz="1200" dirty="0"/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05226" y="244948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Anita </a:t>
            </a:r>
            <a:r>
              <a:rPr lang="en-US" sz="1200" dirty="0" err="1"/>
              <a:t>Sarma</a:t>
            </a:r>
            <a:endParaRPr lang="en-US" sz="1200" dirty="0"/>
          </a:p>
          <a:p>
            <a:r>
              <a:rPr lang="en-US" sz="1200" dirty="0"/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0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 Malek</a:t>
            </a:r>
          </a:p>
          <a:p>
            <a:r>
              <a:rPr lang="en-US" sz="1200" dirty="0"/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Eunjee</a:t>
            </a:r>
            <a:r>
              <a:rPr lang="en-US" sz="1200" dirty="0"/>
              <a:t> Song</a:t>
            </a:r>
          </a:p>
          <a:p>
            <a:r>
              <a:rPr lang="en-US" sz="1200" dirty="0"/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Hyunsook</a:t>
            </a:r>
            <a:r>
              <a:rPr lang="en-US" sz="1200" dirty="0"/>
              <a:t> Do</a:t>
            </a:r>
          </a:p>
          <a:p>
            <a:r>
              <a:rPr lang="en-US" sz="1200" dirty="0"/>
              <a:t>Demonstrations  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Tien N. Nguyen</a:t>
            </a:r>
          </a:p>
          <a:p>
            <a:r>
              <a:rPr lang="en-US" sz="1200" dirty="0"/>
              <a:t>Demonstrations  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 Menzies</a:t>
            </a:r>
          </a:p>
          <a:p>
            <a:r>
              <a:rPr lang="en-US" sz="1200" dirty="0"/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Leandro </a:t>
            </a:r>
            <a:r>
              <a:rPr lang="en-US" sz="1200" dirty="0" err="1"/>
              <a:t>Minku</a:t>
            </a:r>
            <a:endParaRPr lang="en-US" sz="1200" dirty="0"/>
          </a:p>
          <a:p>
            <a:r>
              <a:rPr lang="en-US" sz="1200" dirty="0"/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Collin McMillan</a:t>
            </a:r>
          </a:p>
          <a:p>
            <a:r>
              <a:rPr lang="en-US" sz="1200" dirty="0"/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Tingting</a:t>
            </a:r>
            <a:r>
              <a:rPr lang="en-US" sz="1200" dirty="0"/>
              <a:t> Yu</a:t>
            </a:r>
          </a:p>
          <a:p>
            <a:r>
              <a:rPr lang="en-US" sz="1200" dirty="0"/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285161" y="336565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Andrian</a:t>
            </a:r>
            <a:r>
              <a:rPr lang="en-US" sz="1200" dirty="0"/>
              <a:t> Marcus</a:t>
            </a:r>
          </a:p>
          <a:p>
            <a:r>
              <a:rPr lang="en-US" sz="1200" dirty="0"/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276885" y="4329690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Mike Papadakis</a:t>
            </a:r>
          </a:p>
          <a:p>
            <a:r>
              <a:rPr lang="en-US" sz="1200" dirty="0"/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3424" y="419605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Ben Hermann</a:t>
            </a:r>
          </a:p>
          <a:p>
            <a:r>
              <a:rPr lang="en-US" sz="1200" dirty="0"/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456483" y="1276119"/>
            <a:ext cx="748743" cy="9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461573" y="2318008"/>
            <a:ext cx="737879" cy="8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418750" y="5171387"/>
            <a:ext cx="789249" cy="8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1401154"/>
            <a:ext cx="712881" cy="7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205258" y="2256358"/>
            <a:ext cx="709665" cy="7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83" y="3175964"/>
            <a:ext cx="704804" cy="9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4263240"/>
            <a:ext cx="735191" cy="73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01" y="5102677"/>
            <a:ext cx="737972" cy="9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2" y="1378625"/>
            <a:ext cx="715513" cy="7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282288" y="2249249"/>
            <a:ext cx="712177" cy="8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4" y="3237465"/>
            <a:ext cx="698863" cy="7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7" y="4108455"/>
            <a:ext cx="729986" cy="10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278951" y="3980928"/>
            <a:ext cx="751245" cy="8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172779" y="3252542"/>
            <a:ext cx="168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Xiangyu</a:t>
            </a:r>
            <a:r>
              <a:rPr lang="en-US" sz="1200" dirty="0"/>
              <a:t> Zhang</a:t>
            </a:r>
          </a:p>
          <a:p>
            <a:r>
              <a:rPr lang="en-US" sz="1200" dirty="0"/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3178468"/>
            <a:ext cx="720405" cy="7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83267" y="5225845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Yeong-Seok </a:t>
            </a:r>
            <a:r>
              <a:rPr lang="en-US" sz="1200" dirty="0" err="1"/>
              <a:t>Seo</a:t>
            </a:r>
            <a:endParaRPr lang="en-US" sz="1200" dirty="0"/>
          </a:p>
          <a:p>
            <a:r>
              <a:rPr lang="en-US" sz="1200" dirty="0"/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5102677"/>
            <a:ext cx="819638" cy="8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“</a:t>
            </a:r>
            <a:r>
              <a:rPr lang="en" sz="2400" b="1" dirty="0" smtClean="0"/>
              <a:t>We Thank </a:t>
            </a:r>
            <a:r>
              <a:rPr lang="en" sz="2400" b="1" dirty="0"/>
              <a:t>the ICSE </a:t>
            </a:r>
            <a:r>
              <a:rPr lang="en" sz="2400" b="1" dirty="0" smtClean="0"/>
              <a:t>2020 Organizing Committee”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67493" y="1476022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Mauro </a:t>
            </a:r>
            <a:r>
              <a:rPr lang="en-US" sz="1200" dirty="0" err="1"/>
              <a:t>Pezze</a:t>
            </a:r>
            <a:endParaRPr lang="en-US" sz="1200" dirty="0"/>
          </a:p>
          <a:p>
            <a:r>
              <a:rPr lang="en-US" sz="1200" dirty="0"/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167493" y="246635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Mary Lou </a:t>
            </a:r>
            <a:r>
              <a:rPr lang="en-US" sz="1200" dirty="0" err="1"/>
              <a:t>Soffa</a:t>
            </a:r>
            <a:endParaRPr lang="en-US" sz="1200" dirty="0"/>
          </a:p>
          <a:p>
            <a:r>
              <a:rPr lang="en-US" sz="1200" dirty="0"/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67493" y="340178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Lionel Briand</a:t>
            </a:r>
          </a:p>
          <a:p>
            <a:r>
              <a:rPr lang="en-US" sz="1200" dirty="0"/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67493" y="4349333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Gail Murphy</a:t>
            </a:r>
          </a:p>
          <a:p>
            <a:r>
              <a:rPr lang="en-US" sz="1200" dirty="0"/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Andrew </a:t>
            </a:r>
            <a:r>
              <a:rPr lang="en-US" sz="1200" dirty="0" err="1"/>
              <a:t>Begel</a:t>
            </a:r>
            <a:endParaRPr lang="en-US" sz="1200" dirty="0"/>
          </a:p>
          <a:p>
            <a:r>
              <a:rPr lang="en-US" sz="1200" dirty="0"/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Junbeom</a:t>
            </a:r>
            <a:r>
              <a:rPr lang="en-US" sz="1200" dirty="0"/>
              <a:t> </a:t>
            </a:r>
            <a:r>
              <a:rPr lang="en-US" sz="1200" dirty="0" err="1"/>
              <a:t>Yoo</a:t>
            </a:r>
            <a:endParaRPr lang="en-US" sz="1200" dirty="0"/>
          </a:p>
          <a:p>
            <a:r>
              <a:rPr lang="en-US" sz="1200" dirty="0"/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Alessandro </a:t>
            </a:r>
            <a:r>
              <a:rPr lang="en-US" sz="1200" dirty="0" err="1"/>
              <a:t>Orso</a:t>
            </a:r>
            <a:endParaRPr lang="en-US" sz="1200" dirty="0"/>
          </a:p>
          <a:p>
            <a:r>
              <a:rPr lang="en-US" sz="1200" dirty="0"/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William G.J. </a:t>
            </a:r>
            <a:r>
              <a:rPr lang="en-US" sz="1200" dirty="0" err="1"/>
              <a:t>Halfond</a:t>
            </a:r>
            <a:endParaRPr lang="en-US" sz="1200" dirty="0"/>
          </a:p>
          <a:p>
            <a:r>
              <a:rPr lang="en-US" sz="1200" dirty="0"/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René Just</a:t>
            </a:r>
          </a:p>
          <a:p>
            <a:r>
              <a:rPr lang="en-US" sz="1200" dirty="0"/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Milos </a:t>
            </a:r>
            <a:r>
              <a:rPr lang="en-US" sz="1200" dirty="0" err="1"/>
              <a:t>Gligoric</a:t>
            </a:r>
            <a:endParaRPr lang="en-US" sz="1200" dirty="0"/>
          </a:p>
          <a:p>
            <a:r>
              <a:rPr lang="en-US" sz="1200" dirty="0"/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Shin Hong</a:t>
            </a:r>
          </a:p>
          <a:p>
            <a:r>
              <a:rPr lang="en-US" sz="1200" dirty="0"/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40281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Lingming</a:t>
            </a:r>
            <a:r>
              <a:rPr lang="en-US" sz="1200" dirty="0"/>
              <a:t> Zhang</a:t>
            </a:r>
          </a:p>
          <a:p>
            <a:r>
              <a:rPr lang="en-US" sz="1200" dirty="0"/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357946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Donghwan</a:t>
            </a:r>
            <a:r>
              <a:rPr lang="en-US" sz="1200" dirty="0"/>
              <a:t> Shin</a:t>
            </a:r>
          </a:p>
          <a:p>
            <a:r>
              <a:rPr lang="en-US" sz="1200" dirty="0"/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35148" y="4321985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Prem</a:t>
            </a:r>
            <a:r>
              <a:rPr lang="en-US" sz="1200" dirty="0"/>
              <a:t> </a:t>
            </a:r>
            <a:r>
              <a:rPr lang="en-US" sz="1200" dirty="0" err="1"/>
              <a:t>Devanbu</a:t>
            </a:r>
            <a:endParaRPr lang="en-US" sz="1200" dirty="0"/>
          </a:p>
          <a:p>
            <a:r>
              <a:rPr lang="en-US" sz="1200" dirty="0"/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20601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Sebastian </a:t>
            </a:r>
            <a:r>
              <a:rPr lang="en-US" sz="1200" dirty="0" err="1"/>
              <a:t>Uchitel</a:t>
            </a:r>
            <a:endParaRPr lang="en-US" sz="1200" dirty="0"/>
          </a:p>
          <a:p>
            <a:r>
              <a:rPr lang="en-US" sz="1200" dirty="0"/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8" y="1458721"/>
            <a:ext cx="731715" cy="7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435225" y="2349545"/>
            <a:ext cx="718812" cy="87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441990" y="3371632"/>
            <a:ext cx="707657" cy="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4363680"/>
            <a:ext cx="738997" cy="7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5198654"/>
            <a:ext cx="794156" cy="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1378625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2266879"/>
            <a:ext cx="791799" cy="7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62" y="3221466"/>
            <a:ext cx="864135" cy="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3" y="4211342"/>
            <a:ext cx="839436" cy="8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5212155"/>
            <a:ext cx="828361" cy="8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1376274"/>
            <a:ext cx="746078" cy="7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02949" y="2236991"/>
            <a:ext cx="744942" cy="8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3233814"/>
            <a:ext cx="807827" cy="8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4166522"/>
            <a:ext cx="829142" cy="8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5142896"/>
            <a:ext cx="813950" cy="8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“</a:t>
            </a:r>
            <a:r>
              <a:rPr lang="en" sz="2400" b="1" dirty="0" smtClean="0"/>
              <a:t>We Thank </a:t>
            </a:r>
            <a:r>
              <a:rPr lang="en" sz="2400" b="1" dirty="0"/>
              <a:t>the ICSE </a:t>
            </a:r>
            <a:r>
              <a:rPr lang="en" sz="2400" b="1" dirty="0" smtClean="0"/>
              <a:t>2020 Organizing Committee”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91157" y="1380470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Michael </a:t>
            </a:r>
            <a:r>
              <a:rPr lang="en-US" sz="1200" dirty="0" err="1"/>
              <a:t>Vierhauser</a:t>
            </a:r>
            <a:endParaRPr lang="en-US" sz="1200" dirty="0"/>
          </a:p>
          <a:p>
            <a:r>
              <a:rPr lang="en-US" sz="1200" dirty="0"/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1498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Sang </a:t>
            </a:r>
            <a:r>
              <a:rPr lang="en-US" sz="1200" dirty="0" err="1"/>
              <a:t>Kil</a:t>
            </a:r>
            <a:r>
              <a:rPr lang="en-US" sz="1200" dirty="0"/>
              <a:t> Cha</a:t>
            </a:r>
          </a:p>
          <a:p>
            <a:r>
              <a:rPr lang="en-US" sz="1200" dirty="0"/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298623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José Miguel Rojas</a:t>
            </a:r>
          </a:p>
          <a:p>
            <a:r>
              <a:rPr lang="en-US" sz="1200" dirty="0"/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942" y="3935416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Hamid Bagheri</a:t>
            </a:r>
          </a:p>
          <a:p>
            <a:r>
              <a:rPr lang="en-US" sz="1200" dirty="0"/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791942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Carolyn Seaman</a:t>
            </a:r>
          </a:p>
          <a:p>
            <a:r>
              <a:rPr lang="en-US" sz="1200" dirty="0"/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Jongmoon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endParaRPr lang="en-US" sz="1200" dirty="0"/>
          </a:p>
          <a:p>
            <a:r>
              <a:rPr lang="en-US" sz="1200" dirty="0"/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74371" y="214778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Yunja</a:t>
            </a:r>
            <a:r>
              <a:rPr lang="en-US" sz="1200" dirty="0"/>
              <a:t> Choi</a:t>
            </a:r>
          </a:p>
          <a:p>
            <a:r>
              <a:rPr lang="en-US" sz="1200" dirty="0"/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Christian </a:t>
            </a:r>
            <a:r>
              <a:rPr lang="en-US" sz="1200" dirty="0" err="1"/>
              <a:t>Kästner</a:t>
            </a:r>
            <a:endParaRPr lang="en-US" sz="1200" dirty="0"/>
          </a:p>
          <a:p>
            <a:r>
              <a:rPr lang="en-US" sz="1200" dirty="0"/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Sandeep </a:t>
            </a:r>
            <a:r>
              <a:rPr lang="en-US" sz="1200" dirty="0" err="1"/>
              <a:t>Kuttal</a:t>
            </a:r>
            <a:endParaRPr lang="en-US" sz="1200" dirty="0"/>
          </a:p>
          <a:p>
            <a:r>
              <a:rPr lang="en-US" sz="1200" dirty="0"/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Kyungmin</a:t>
            </a:r>
            <a:r>
              <a:rPr lang="en-US" sz="1200" dirty="0"/>
              <a:t> Bae</a:t>
            </a:r>
          </a:p>
          <a:p>
            <a:r>
              <a:rPr lang="en-US" sz="1200" dirty="0"/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168049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Eunjong</a:t>
            </a:r>
            <a:r>
              <a:rPr lang="en-US" sz="1200" dirty="0"/>
              <a:t> Choi</a:t>
            </a:r>
          </a:p>
          <a:p>
            <a:r>
              <a:rPr lang="en-US" sz="1200" dirty="0"/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127113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Miran</a:t>
            </a:r>
            <a:r>
              <a:rPr lang="en-US" sz="1200" dirty="0"/>
              <a:t> Lee</a:t>
            </a:r>
          </a:p>
          <a:p>
            <a:r>
              <a:rPr lang="en-US" sz="1200" dirty="0"/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53714" y="4027748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Reda </a:t>
            </a:r>
            <a:r>
              <a:rPr lang="en-US" sz="1200" dirty="0" err="1"/>
              <a:t>Bendraou</a:t>
            </a:r>
            <a:endParaRPr lang="en-US" sz="1200" dirty="0"/>
          </a:p>
          <a:p>
            <a:r>
              <a:rPr lang="en-US" sz="1200" dirty="0"/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35148" y="507549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John L. Singleton</a:t>
            </a:r>
          </a:p>
          <a:p>
            <a:r>
              <a:rPr lang="en-US" sz="1200" dirty="0"/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5" y="1271930"/>
            <a:ext cx="727334" cy="7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1" y="3885292"/>
            <a:ext cx="769342" cy="7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5" y="2076040"/>
            <a:ext cx="773572" cy="7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1" y="2973966"/>
            <a:ext cx="767960" cy="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7" y="4727954"/>
            <a:ext cx="750036" cy="7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12" y="1251294"/>
            <a:ext cx="761942" cy="7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8" y="2076040"/>
            <a:ext cx="789829" cy="7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160219" y="2914444"/>
            <a:ext cx="770397" cy="8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5" y="3850603"/>
            <a:ext cx="847626" cy="8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Shane McIntosh</a:t>
            </a:r>
          </a:p>
          <a:p>
            <a:r>
              <a:rPr lang="en-US" sz="1200" dirty="0"/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4762537"/>
            <a:ext cx="835327" cy="8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1" y="1248561"/>
            <a:ext cx="750703" cy="7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95" y="2077709"/>
            <a:ext cx="789449" cy="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10" y="2973966"/>
            <a:ext cx="829818" cy="8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41" y="3908230"/>
            <a:ext cx="854307" cy="8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34" y="4891622"/>
            <a:ext cx="829410" cy="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“</a:t>
            </a:r>
            <a:r>
              <a:rPr lang="en" sz="2400" b="1" dirty="0" smtClean="0"/>
              <a:t>We Thank </a:t>
            </a:r>
            <a:r>
              <a:rPr lang="en" sz="2400" b="1" dirty="0"/>
              <a:t>the ICSE </a:t>
            </a:r>
            <a:r>
              <a:rPr lang="en" sz="2400" b="1" dirty="0" smtClean="0"/>
              <a:t>2020 Organizing Committee”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240949" y="1353329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Kihong</a:t>
            </a:r>
            <a:r>
              <a:rPr lang="en-US" sz="1200" dirty="0"/>
              <a:t> </a:t>
            </a:r>
            <a:r>
              <a:rPr lang="en-US" sz="1200" dirty="0" err="1"/>
              <a:t>Heo</a:t>
            </a:r>
            <a:endParaRPr lang="en-US" sz="1200" dirty="0"/>
          </a:p>
          <a:p>
            <a:r>
              <a:rPr lang="en-US" sz="1200" dirty="0"/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78588"/>
            <a:ext cx="15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Sebastian </a:t>
            </a:r>
            <a:r>
              <a:rPr lang="en-US" sz="1200" dirty="0" err="1"/>
              <a:t>Proksch</a:t>
            </a:r>
            <a:endParaRPr lang="en-US" sz="1200" dirty="0"/>
          </a:p>
          <a:p>
            <a:r>
              <a:rPr lang="en-US" sz="1200" dirty="0"/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3033944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Iftekhar Ahmed</a:t>
            </a:r>
          </a:p>
          <a:p>
            <a:r>
              <a:rPr lang="en-US" sz="1200" dirty="0"/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157" y="4012217"/>
            <a:ext cx="148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Oscar </a:t>
            </a:r>
            <a:r>
              <a:rPr lang="en-US" sz="1200" dirty="0" err="1"/>
              <a:t>Dieste</a:t>
            </a:r>
            <a:endParaRPr lang="en-US" sz="1200" dirty="0"/>
          </a:p>
          <a:p>
            <a:r>
              <a:rPr lang="en-US" sz="1200" dirty="0"/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898485"/>
            <a:ext cx="156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Xin Peng</a:t>
            </a:r>
          </a:p>
          <a:p>
            <a:r>
              <a:rPr lang="en-US" sz="1200" dirty="0"/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David Shepherd</a:t>
            </a:r>
          </a:p>
          <a:p>
            <a:r>
              <a:rPr lang="en-US" sz="1200" dirty="0"/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Paris </a:t>
            </a:r>
            <a:r>
              <a:rPr lang="en-US" sz="1200" dirty="0" err="1"/>
              <a:t>Avgeriou</a:t>
            </a:r>
            <a:endParaRPr lang="en-US" sz="1200" dirty="0"/>
          </a:p>
          <a:p>
            <a:r>
              <a:rPr lang="en-US" sz="1200" dirty="0"/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Jeehoon</a:t>
            </a:r>
            <a:r>
              <a:rPr lang="en-US" sz="1200" dirty="0"/>
              <a:t> Kang</a:t>
            </a:r>
          </a:p>
          <a:p>
            <a:r>
              <a:rPr lang="en-US" sz="1200" dirty="0"/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Otavio</a:t>
            </a:r>
            <a:r>
              <a:rPr lang="en-US" sz="1200" dirty="0"/>
              <a:t> </a:t>
            </a:r>
            <a:r>
              <a:rPr lang="en-US" sz="1200" dirty="0" err="1"/>
              <a:t>Lemos</a:t>
            </a:r>
            <a:endParaRPr lang="en-US" sz="1200" dirty="0"/>
          </a:p>
          <a:p>
            <a:r>
              <a:rPr lang="en-US" sz="1200" dirty="0" err="1"/>
              <a:t>Youtube</a:t>
            </a:r>
            <a:r>
              <a:rPr lang="en-US" sz="1200" dirty="0"/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17988" y="227032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Donghwan</a:t>
            </a:r>
            <a:r>
              <a:rPr lang="en-US" sz="1200" dirty="0"/>
              <a:t> Shin</a:t>
            </a:r>
          </a:p>
          <a:p>
            <a:r>
              <a:rPr lang="en-US" sz="1200" dirty="0" err="1"/>
              <a:t>Youtube</a:t>
            </a:r>
            <a:r>
              <a:rPr lang="en-US" sz="1200" dirty="0"/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Jonathan Bell Virtualization Technology</a:t>
            </a:r>
          </a:p>
          <a:p>
            <a:endParaRPr lang="en-US" sz="1200" dirty="0"/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7" y="1306021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9" y="2139372"/>
            <a:ext cx="726497" cy="7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2966235"/>
            <a:ext cx="778830" cy="7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5" y="3889300"/>
            <a:ext cx="837852" cy="8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5" y="4832892"/>
            <a:ext cx="879196" cy="8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025958" y="2236978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Kihong</a:t>
            </a:r>
            <a:r>
              <a:rPr lang="en-US" sz="1200" dirty="0"/>
              <a:t> </a:t>
            </a:r>
            <a:r>
              <a:rPr lang="en-US" sz="1200" dirty="0" err="1"/>
              <a:t>Heo</a:t>
            </a:r>
            <a:endParaRPr lang="en-US" sz="1200" dirty="0"/>
          </a:p>
          <a:p>
            <a:r>
              <a:rPr lang="en-US" sz="1200" dirty="0"/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74" y="2144156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35" y="4923433"/>
            <a:ext cx="797599" cy="79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68" y="3898563"/>
            <a:ext cx="806602" cy="8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60" y="1306021"/>
            <a:ext cx="771635" cy="7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6" y="2968984"/>
            <a:ext cx="759637" cy="7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1309938"/>
            <a:ext cx="755649" cy="7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2178588"/>
            <a:ext cx="787647" cy="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228812" y="4313572"/>
            <a:ext cx="1388312" cy="14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6215397" y="378098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Crista Lopes</a:t>
            </a:r>
          </a:p>
          <a:p>
            <a:r>
              <a:rPr lang="en-US" sz="1200" dirty="0"/>
              <a:t>Virtualization Chair</a:t>
            </a:r>
          </a:p>
        </p:txBody>
      </p:sp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221942" y="602793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“</a:t>
            </a:r>
            <a:r>
              <a:rPr lang="en" sz="2800" b="1" dirty="0" smtClean="0"/>
              <a:t>We Thank </a:t>
            </a:r>
            <a:r>
              <a:rPr lang="en" sz="2800" b="1" dirty="0"/>
              <a:t>the ICSE </a:t>
            </a:r>
            <a:r>
              <a:rPr lang="en" sz="2800" b="1" dirty="0" smtClean="0"/>
              <a:t>2020 Virtualization </a:t>
            </a:r>
            <a:r>
              <a:rPr lang="en" sz="2800" b="1" dirty="0"/>
              <a:t>Team”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The ICSE website </a:t>
            </a:r>
            <a:r>
              <a:rPr lang="en-US" dirty="0">
                <a:hlinkClick r:id="rId2"/>
              </a:rPr>
              <a:t>https://conf.researchr.org/home/icse-2020</a:t>
            </a:r>
            <a:r>
              <a:rPr lang="en-US" dirty="0"/>
              <a:t> has links to the following helpful documents</a:t>
            </a:r>
          </a:p>
          <a:p>
            <a:pPr marL="101600" indent="0">
              <a:buNone/>
            </a:pPr>
            <a:endParaRPr lang="en-US" dirty="0"/>
          </a:p>
          <a:p>
            <a:r>
              <a:rPr lang="en-US" dirty="0"/>
              <a:t>A high-level “map” of the overall program schedule</a:t>
            </a:r>
          </a:p>
          <a:p>
            <a:r>
              <a:rPr lang="en-US" dirty="0"/>
              <a:t>The detailed program schedule</a:t>
            </a:r>
          </a:p>
          <a:p>
            <a:r>
              <a:rPr lang="en-US" dirty="0"/>
              <a:t>A video providing details on how to participate in ICSE 2020</a:t>
            </a:r>
          </a:p>
          <a:p>
            <a:r>
              <a:rPr lang="en-US" dirty="0"/>
              <a:t>Access to ICSE 2020’s Twitter feed and Facebook page</a:t>
            </a:r>
          </a:p>
          <a:p>
            <a:r>
              <a:rPr lang="en-US" dirty="0"/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310719" y="134052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/>
              <a:t>This livestreaming session brought to you by: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WeThank</a:t>
            </a:r>
            <a:r>
              <a:rPr lang="en" sz="3600" b="1" dirty="0"/>
              <a:t> our </a:t>
            </a:r>
            <a:br>
              <a:rPr lang="en" sz="3600" b="1" dirty="0"/>
            </a:br>
            <a:r>
              <a:rPr lang="en" sz="3600" b="1" dirty="0"/>
              <a:t>Supporters and Sponsors: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0" y="1422863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Platinum-level Supporters</a:t>
            </a:r>
            <a:endParaRPr dirty="0"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50" y="2807861"/>
            <a:ext cx="300380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99" y="2874142"/>
            <a:ext cx="4572001" cy="130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36" y="4800040"/>
            <a:ext cx="5486399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150" y="4397829"/>
            <a:ext cx="1581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6858425" y="5271225"/>
            <a:ext cx="2286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0" y="11202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Gold-level Supporters</a:t>
            </a:r>
            <a:endParaRPr sz="3600"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50" y="1569930"/>
            <a:ext cx="3469233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50" y="1652455"/>
            <a:ext cx="3878887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88" y="3915492"/>
            <a:ext cx="3474720" cy="4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2938" y="3535905"/>
            <a:ext cx="2194560" cy="11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051663" y="3746773"/>
            <a:ext cx="3108959" cy="68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538" y="5727684"/>
            <a:ext cx="2286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9175" y="5515405"/>
            <a:ext cx="2286000" cy="90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26225" y="5652850"/>
            <a:ext cx="1828800" cy="6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8" y="47778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Bronze-level Supporters</a:t>
            </a:r>
            <a:endParaRPr sz="3600"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0" y="2797600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Silver-level Supporters</a:t>
            </a:r>
            <a:endParaRPr sz="3600"/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Sponsors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63" y="2096125"/>
            <a:ext cx="3657599" cy="12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38" y="3582563"/>
            <a:ext cx="338784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66" y="2153311"/>
            <a:ext cx="3657599" cy="111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887" y="3573297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063" y="5315072"/>
            <a:ext cx="536387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934165" y="1788406"/>
            <a:ext cx="7419798" cy="48052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0"/>
                  <a:buFont typeface="Arial"/>
                  <a:buNone/>
                </a:pPr>
                <a:r>
                  <a:rPr lang="en" sz="4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Madrid (Spain)</a:t>
                </a:r>
                <a:endParaRPr/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600"/>
                  <a:buFont typeface="Arial"/>
                  <a:buNone/>
                </a:pPr>
                <a:r>
                  <a:rPr lang="en" sz="3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The 43</a:t>
                </a:r>
                <a:r>
                  <a:rPr lang="en" sz="3600" b="0" i="0" u="none" strike="noStrike" cap="none" baseline="30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rd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International Conference on Software Engineering (</a:t>
                </a:r>
                <a:r>
                  <a:rPr lang="en" sz="36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ICSE 2021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C000"/>
                  </a:buClr>
                  <a:buSzPts val="4000"/>
                  <a:buFont typeface="Arial"/>
                  <a:buNone/>
                </a:pPr>
                <a:r>
                  <a:rPr lang="en" sz="4000" b="1" i="0" u="none" strike="noStrike" cap="non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May 23-29, 2021</a:t>
                </a:r>
                <a:endParaRPr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0000"/>
                  </a:buClr>
                  <a:buSzPts val="3200"/>
                  <a:buFont typeface="Arial"/>
                  <a:buNone/>
                </a:pPr>
                <a:r>
                  <a:rPr lang="en" sz="3200" b="0" i="0" u="none" strike="noStrike" cap="none">
                    <a:solidFill>
                      <a:srgbClr val="FF0000"/>
                    </a:solidFill>
                    <a:latin typeface="Radley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32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rial"/>
                  <a:buNone/>
                </a:pPr>
                <a:endParaRPr sz="4000" b="1" i="0" u="none" strike="noStrike" cap="non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74" y="940926"/>
            <a:ext cx="2516301" cy="167712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84974" y="2643425"/>
            <a:ext cx="3788386" cy="401402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8450" y="977075"/>
            <a:ext cx="4620674" cy="330125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6031200" y="940925"/>
            <a:ext cx="2966825" cy="15383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954075" y="2340525"/>
            <a:ext cx="2037525" cy="19889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2940508" y="4329425"/>
            <a:ext cx="6036522" cy="2328026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0" y="453850"/>
            <a:ext cx="9144000" cy="5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May 23-29, 2021</a:t>
            </a:r>
            <a:r>
              <a:rPr lang="en" sz="30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 (Main Conference Tue 25-Thu 27)</a:t>
            </a:r>
            <a:endParaRPr sz="30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0" y="-7"/>
            <a:ext cx="91440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43</a:t>
            </a:r>
            <a:r>
              <a:rPr lang="en" sz="2800" baseline="30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rd</a:t>
            </a:r>
            <a:r>
              <a:rPr lang="en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800"/>
          </a:p>
        </p:txBody>
      </p:sp>
      <p:sp>
        <p:nvSpPr>
          <p:cNvPr id="308" name="Google Shape;308;p48"/>
          <p:cNvSpPr txBox="1"/>
          <p:nvPr/>
        </p:nvSpPr>
        <p:spPr>
          <a:xfrm>
            <a:off x="2934150" y="3766500"/>
            <a:ext cx="3420000" cy="84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Madrid, Spain</a:t>
            </a:r>
            <a:endParaRPr sz="4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8092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1" y="36415"/>
            <a:ext cx="9144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30"/>
              <a:buFont typeface="Calibri"/>
              <a:buNone/>
            </a:pPr>
            <a:r>
              <a:rPr lang="en" sz="2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44</a:t>
            </a:r>
            <a:r>
              <a:rPr lang="en" sz="2800" i="0" u="none" strike="noStrike" cap="none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280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4689"/>
          <a:stretch/>
        </p:blipFill>
        <p:spPr>
          <a:xfrm>
            <a:off x="4173350" y="5849266"/>
            <a:ext cx="10575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 descr="Image result for matthew dwyer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6681"/>
          <a:stretch/>
        </p:blipFill>
        <p:spPr>
          <a:xfrm>
            <a:off x="-8975" y="5849265"/>
            <a:ext cx="10800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4002" y="5847897"/>
            <a:ext cx="101507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89077" y="5847898"/>
            <a:ext cx="1125629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30888" y="5849259"/>
            <a:ext cx="805288" cy="100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2">
            <a:alphaModFix/>
          </a:blip>
          <a:srcRect t="9024"/>
          <a:stretch/>
        </p:blipFill>
        <p:spPr>
          <a:xfrm>
            <a:off x="6036200" y="5847875"/>
            <a:ext cx="105752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b="3400"/>
          <a:stretch/>
        </p:blipFill>
        <p:spPr>
          <a:xfrm>
            <a:off x="3214700" y="5847887"/>
            <a:ext cx="95865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0" y="3208725"/>
            <a:ext cx="742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Pittsburgh, Pennsylvania, USA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b="27351"/>
          <a:stretch/>
        </p:blipFill>
        <p:spPr>
          <a:xfrm>
            <a:off x="7090950" y="5853239"/>
            <a:ext cx="10857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76692" y="5853244"/>
            <a:ext cx="96730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99850" y="5074350"/>
            <a:ext cx="250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Join us…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2951292" y="660105"/>
            <a:ext cx="308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21-29, 2022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93342" y="1640903"/>
            <a:ext cx="8520600" cy="1926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Did you Know?</a:t>
            </a:r>
            <a:br>
              <a:rPr lang="en" sz="3600" b="1" dirty="0"/>
            </a:br>
            <a:r>
              <a:rPr lang="en" sz="3600" b="1" dirty="0"/>
              <a:t>ICSEs “Virtual Rooms” are Named after Historical Korean Kingdoms:</a:t>
            </a:r>
            <a:br>
              <a:rPr lang="en" sz="3600" b="1" dirty="0"/>
            </a:br>
            <a:r>
              <a:rPr lang="en" sz="3600" b="1" dirty="0"/>
              <a:t/>
            </a:r>
            <a:br>
              <a:rPr lang="en" sz="3600" b="1" dirty="0"/>
            </a:br>
            <a:r>
              <a:rPr lang="en" sz="3600" b="1" dirty="0" err="1"/>
              <a:t>Baekje</a:t>
            </a:r>
            <a:r>
              <a:rPr lang="en" sz="3600" b="1" dirty="0"/>
              <a:t/>
            </a:r>
            <a:br>
              <a:rPr lang="en" sz="3600" b="1" dirty="0"/>
            </a:br>
            <a:r>
              <a:rPr lang="en" sz="3600" b="1" dirty="0" err="1"/>
              <a:t>Goguryeo</a:t>
            </a:r>
            <a:r>
              <a:rPr lang="en" sz="3600" b="1" dirty="0"/>
              <a:t/>
            </a:r>
            <a:br>
              <a:rPr lang="en" sz="3600" b="1" dirty="0"/>
            </a:br>
            <a:r>
              <a:rPr lang="en" sz="3600" b="1" dirty="0"/>
              <a:t>Silla</a:t>
            </a:r>
            <a:br>
              <a:rPr lang="en" sz="3600" b="1" dirty="0"/>
            </a:br>
            <a:r>
              <a:rPr lang="en" sz="3600" b="1" dirty="0" err="1"/>
              <a:t>Tamna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593</Words>
  <Application>Microsoft Office PowerPoint</Application>
  <PresentationFormat>On-screen Show (4:3)</PresentationFormat>
  <Paragraphs>183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Radley</vt:lpstr>
      <vt:lpstr>Arial</vt:lpstr>
      <vt:lpstr>Gill Sans</vt:lpstr>
      <vt:lpstr>Simple Light</vt:lpstr>
      <vt:lpstr>Office Theme</vt:lpstr>
      <vt:lpstr>Office Theme</vt:lpstr>
      <vt:lpstr>Welcome to ICSE 2020</vt:lpstr>
      <vt:lpstr>Information</vt:lpstr>
      <vt:lpstr>WeThank our  Supporters and Sponsors: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 ICSEs “Virtual Rooms” are Named after Historical Korean Kingdoms:  Baekje Goguryeo Silla Tamna</vt:lpstr>
      <vt:lpstr>PowerPoint Presentation</vt:lpstr>
      <vt:lpstr>PowerPoint Presentation</vt:lpstr>
      <vt:lpstr>PowerPoint Presentation</vt:lpstr>
      <vt:lpstr>PowerPoint Presentation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Virtualization Team”</vt:lpstr>
      <vt:lpstr>This livestreaming session brought to you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Crista</cp:lastModifiedBy>
  <cp:revision>21</cp:revision>
  <dcterms:modified xsi:type="dcterms:W3CDTF">2020-06-30T13:51:47Z</dcterms:modified>
</cp:coreProperties>
</file>